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2375" r:id="rId2"/>
    <p:sldId id="12376" r:id="rId3"/>
    <p:sldId id="1237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0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6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81795-5994-3141-87E8-28985F717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3D5717A-D4BA-C348-8B46-7F6FD498DC8D}"/>
              </a:ext>
            </a:extLst>
          </p:cNvPr>
          <p:cNvSpPr txBox="1">
            <a:spLocks/>
          </p:cNvSpPr>
          <p:nvPr userDrawn="1"/>
        </p:nvSpPr>
        <p:spPr>
          <a:xfrm>
            <a:off x="164788" y="3429001"/>
            <a:ext cx="4505084" cy="958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25" dirty="0">
                <a:solidFill>
                  <a:srgbClr val="4D4D4D"/>
                </a:solidFill>
              </a:rPr>
              <a:t>Transforming Women’s </a:t>
            </a:r>
            <a:br>
              <a:rPr lang="en-GB" sz="3225" dirty="0">
                <a:solidFill>
                  <a:srgbClr val="4D4D4D"/>
                </a:solidFill>
              </a:rPr>
            </a:br>
            <a:r>
              <a:rPr lang="en-GB" sz="3225" dirty="0">
                <a:solidFill>
                  <a:srgbClr val="4D4D4D"/>
                </a:solidFill>
              </a:rPr>
              <a:t>Leadership in the Law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B6FAC6-6EAB-8840-B9FF-B81349D4E6C1}"/>
              </a:ext>
            </a:extLst>
          </p:cNvPr>
          <p:cNvSpPr/>
          <p:nvPr userDrawn="1"/>
        </p:nvSpPr>
        <p:spPr>
          <a:xfrm>
            <a:off x="6327703" y="1751249"/>
            <a:ext cx="14189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>
                <a:solidFill>
                  <a:srgbClr val="FF8000"/>
                </a:solidFill>
                <a:effectLst/>
                <a:latin typeface="Knowledge" panose="020B0506000000020004" pitchFamily="34" charset="0"/>
              </a:rPr>
              <a:t>02 APRIL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E2D584-D385-9743-80C5-98BCC8C91CE7}"/>
              </a:ext>
            </a:extLst>
          </p:cNvPr>
          <p:cNvSpPr/>
          <p:nvPr userDrawn="1"/>
        </p:nvSpPr>
        <p:spPr>
          <a:xfrm>
            <a:off x="8001620" y="165707"/>
            <a:ext cx="10038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FF8000"/>
                </a:solidFill>
                <a:effectLst/>
                <a:latin typeface="Knowledge" panose="020B0506000000020004" pitchFamily="34" charset="0"/>
              </a:rPr>
              <a:t>#</a:t>
            </a:r>
            <a:r>
              <a:rPr lang="en-GB" sz="1500" b="1" dirty="0">
                <a:solidFill>
                  <a:srgbClr val="FF8000"/>
                </a:solidFill>
                <a:effectLst/>
                <a:latin typeface="Knowledge" panose="020B0506000000020004" pitchFamily="34" charset="0"/>
              </a:rPr>
              <a:t>TRTWLL</a:t>
            </a:r>
            <a:endParaRPr lang="en-GB" sz="1200" b="1" dirty="0">
              <a:solidFill>
                <a:srgbClr val="FF8000"/>
              </a:solidFill>
              <a:effectLst/>
              <a:latin typeface="Knowledge" panose="020B05060000000200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5C3E5E-3D89-4B48-BD16-F4A6B59BA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8736" y="5770880"/>
            <a:ext cx="3935265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81795-5994-3141-87E8-28985F717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699B0E-8361-7442-A0A1-0394C5D46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303" y="3596638"/>
            <a:ext cx="2300495" cy="13672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7200" b="1" i="0" kern="900" spc="75">
                <a:solidFill>
                  <a:srgbClr val="FF8000"/>
                </a:solidFill>
                <a:latin typeface="Knowledge Bold"/>
                <a:cs typeface="Knowledge Bold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243913B-9162-F342-B2F2-0338875935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6994" y="1510090"/>
            <a:ext cx="2468565" cy="9580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buNone/>
              <a:defRPr sz="2100" b="1" i="0" baseline="0">
                <a:solidFill>
                  <a:srgbClr val="FF8000"/>
                </a:solidFill>
                <a:latin typeface="Knowledge Bold"/>
                <a:cs typeface="Knowledge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2"/>
            <a:endParaRPr lang="en-GB" dirty="0"/>
          </a:p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34E4F-41C6-2840-884C-C28FDBCAA318}"/>
              </a:ext>
            </a:extLst>
          </p:cNvPr>
          <p:cNvSpPr/>
          <p:nvPr userDrawn="1"/>
        </p:nvSpPr>
        <p:spPr>
          <a:xfrm>
            <a:off x="8001620" y="165707"/>
            <a:ext cx="10038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FF8000"/>
                </a:solidFill>
                <a:effectLst/>
                <a:latin typeface="Knowledge" panose="020B0506000000020004" pitchFamily="34" charset="0"/>
              </a:rPr>
              <a:t>#</a:t>
            </a:r>
            <a:r>
              <a:rPr lang="en-GB" sz="1500" b="1" dirty="0">
                <a:solidFill>
                  <a:srgbClr val="FF8000"/>
                </a:solidFill>
                <a:effectLst/>
                <a:latin typeface="Knowledge" panose="020B0506000000020004" pitchFamily="34" charset="0"/>
              </a:rPr>
              <a:t>TRTWLL</a:t>
            </a:r>
            <a:endParaRPr lang="en-GB" sz="1200" b="1" dirty="0">
              <a:solidFill>
                <a:srgbClr val="FF8000"/>
              </a:solidFill>
              <a:effectLst/>
              <a:latin typeface="Knowledge" panose="020B05060000000200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FCC843-A4FC-C24A-A5A5-AAA6C5894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8738" y="5770880"/>
            <a:ext cx="3935263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B7F05-1390-F449-8156-4976E10F6C73}"/>
              </a:ext>
            </a:extLst>
          </p:cNvPr>
          <p:cNvSpPr/>
          <p:nvPr userDrawn="1"/>
        </p:nvSpPr>
        <p:spPr>
          <a:xfrm>
            <a:off x="487238" y="529383"/>
            <a:ext cx="590211" cy="351201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19D6FFF-C4BD-3A4A-9FB5-CF7AE89A5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238" y="556555"/>
            <a:ext cx="596409" cy="3577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200" b="1" i="0" kern="900" spc="75">
                <a:solidFill>
                  <a:schemeClr val="bg1"/>
                </a:solidFill>
                <a:latin typeface="Knowledge Bold"/>
                <a:cs typeface="Knowledge Bold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0DC6D43-5E7B-B34F-925F-08DE40D03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419" y="1082579"/>
            <a:ext cx="4176534" cy="9580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buNone/>
              <a:defRPr sz="2100" b="1" i="0" baseline="0">
                <a:solidFill>
                  <a:srgbClr val="FF8000"/>
                </a:solidFill>
                <a:latin typeface="Knowledge Bold"/>
                <a:cs typeface="Knowledge Bold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C9CC7BD-6718-F144-B0BF-8947C7E5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419" y="2344282"/>
            <a:ext cx="2038452" cy="915286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350" baseline="0"/>
            </a:lvl2pPr>
            <a:lvl3pPr>
              <a:defRPr baseline="0"/>
            </a:lvl3pPr>
          </a:lstStyle>
          <a:p>
            <a:pPr lvl="1"/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4A74F73-808B-E641-ABC1-23055CCF2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8501" y="2344282"/>
            <a:ext cx="2038452" cy="915286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350" baseline="0"/>
            </a:lvl2pPr>
            <a:lvl3pPr>
              <a:defRPr baseline="0"/>
            </a:lvl3pPr>
          </a:lstStyle>
          <a:p>
            <a:pPr lvl="1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B2765EF-2315-9B44-B201-240347D339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419" y="3561689"/>
            <a:ext cx="2038452" cy="915286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350" baseline="0"/>
            </a:lvl2pPr>
            <a:lvl3pPr>
              <a:defRPr baseline="0"/>
            </a:lvl3pPr>
          </a:lstStyle>
          <a:p>
            <a:pPr lvl="1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F9EBF9A-F533-7544-B30D-70080D6AF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8501" y="3561689"/>
            <a:ext cx="2038452" cy="915286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350" baseline="0"/>
            </a:lvl2pPr>
            <a:lvl3pPr>
              <a:defRPr baseline="0"/>
            </a:lvl3pPr>
          </a:lstStyle>
          <a:p>
            <a:pPr lvl="1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7996676-70E8-734B-A4D7-4942B3E43C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419" y="4780643"/>
            <a:ext cx="2038452" cy="915286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350" baseline="0"/>
            </a:lvl2pPr>
            <a:lvl3pPr>
              <a:defRPr baseline="0"/>
            </a:lvl3pPr>
          </a:lstStyle>
          <a:p>
            <a:pPr lvl="1"/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D5B6CBE-54A7-5646-BF1A-53AF3D6821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8501" y="4780643"/>
            <a:ext cx="2038452" cy="915286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350" baseline="0"/>
            </a:lvl2pPr>
            <a:lvl3pPr>
              <a:defRPr baseline="0"/>
            </a:lvl3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7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27B176-0E1B-AE4D-BF87-12B4C25F1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029" y="5746816"/>
            <a:ext cx="3457719" cy="9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1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7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6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6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2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8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B87DD2-CAFC-174F-93C7-A3466AE6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MSIPCMContentMarking" descr="{&quot;HashCode&quot;:-1330317080,&quot;Placement&quot;:&quot;Footer&quot;}">
            <a:extLst>
              <a:ext uri="{FF2B5EF4-FFF2-40B4-BE49-F238E27FC236}">
                <a16:creationId xmlns:a16="http://schemas.microsoft.com/office/drawing/2014/main" id="{28EC4E72-8963-624B-AA7A-079E3FE71EE4}"/>
              </a:ext>
            </a:extLst>
          </p:cNvPr>
          <p:cNvSpPr txBox="1"/>
          <p:nvPr userDrawn="1"/>
        </p:nvSpPr>
        <p:spPr>
          <a:xfrm>
            <a:off x="0" y="6629836"/>
            <a:ext cx="1228569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Sensitivity: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703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483638-8705-0D43-98D1-66346F1D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93" y="0"/>
            <a:ext cx="8149182" cy="700168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B978166-2A46-D24F-91A6-99DAAE9EC787}"/>
              </a:ext>
            </a:extLst>
          </p:cNvPr>
          <p:cNvSpPr/>
          <p:nvPr/>
        </p:nvSpPr>
        <p:spPr>
          <a:xfrm>
            <a:off x="-810942" y="-131957"/>
            <a:ext cx="6046610" cy="7211340"/>
          </a:xfrm>
          <a:custGeom>
            <a:avLst/>
            <a:gdLst>
              <a:gd name="connsiteX0" fmla="*/ 8133347 w 8133347"/>
              <a:gd name="connsiteY0" fmla="*/ 5037221 h 8967537"/>
              <a:gd name="connsiteX1" fmla="*/ 5903495 w 8133347"/>
              <a:gd name="connsiteY1" fmla="*/ 8967537 h 8967537"/>
              <a:gd name="connsiteX2" fmla="*/ 0 w 8133347"/>
              <a:gd name="connsiteY2" fmla="*/ 8967537 h 8967537"/>
              <a:gd name="connsiteX3" fmla="*/ 0 w 8133347"/>
              <a:gd name="connsiteY3" fmla="*/ 0 h 8967537"/>
              <a:gd name="connsiteX4" fmla="*/ 5293895 w 8133347"/>
              <a:gd name="connsiteY4" fmla="*/ 0 h 8967537"/>
              <a:gd name="connsiteX5" fmla="*/ 8133347 w 8133347"/>
              <a:gd name="connsiteY5" fmla="*/ 5037221 h 896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3347" h="8967537">
                <a:moveTo>
                  <a:pt x="8133347" y="5037221"/>
                </a:moveTo>
                <a:lnTo>
                  <a:pt x="5903495" y="8967537"/>
                </a:lnTo>
                <a:lnTo>
                  <a:pt x="0" y="8967537"/>
                </a:lnTo>
                <a:lnTo>
                  <a:pt x="0" y="0"/>
                </a:lnTo>
                <a:lnTo>
                  <a:pt x="5293895" y="0"/>
                </a:lnTo>
                <a:lnTo>
                  <a:pt x="8133347" y="50372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DACF83-1AAC-B046-83D9-22D2B0B504DF}"/>
              </a:ext>
            </a:extLst>
          </p:cNvPr>
          <p:cNvGrpSpPr/>
          <p:nvPr/>
        </p:nvGrpSpPr>
        <p:grpSpPr>
          <a:xfrm>
            <a:off x="3709375" y="-1665856"/>
            <a:ext cx="5434625" cy="4653602"/>
            <a:chOff x="5151106" y="-2292029"/>
            <a:chExt cx="7246166" cy="6204802"/>
          </a:xfrm>
        </p:grpSpPr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D1394A79-15D8-9A49-8393-318429F11BB5}"/>
                </a:ext>
              </a:extLst>
            </p:cNvPr>
            <p:cNvSpPr/>
            <p:nvPr/>
          </p:nvSpPr>
          <p:spPr>
            <a:xfrm>
              <a:off x="5151106" y="-711544"/>
              <a:ext cx="3432782" cy="3040550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40000"/>
                  </a:schemeClr>
                </a:gs>
                <a:gs pos="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Hexagon 1">
              <a:extLst>
                <a:ext uri="{FF2B5EF4-FFF2-40B4-BE49-F238E27FC236}">
                  <a16:creationId xmlns:a16="http://schemas.microsoft.com/office/drawing/2014/main" id="{D562F56B-300E-704B-918D-3D610CB878FA}"/>
                </a:ext>
              </a:extLst>
            </p:cNvPr>
            <p:cNvSpPr/>
            <p:nvPr/>
          </p:nvSpPr>
          <p:spPr>
            <a:xfrm>
              <a:off x="7841511" y="-2292029"/>
              <a:ext cx="3432782" cy="3024393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exagon 1">
              <a:extLst>
                <a:ext uri="{FF2B5EF4-FFF2-40B4-BE49-F238E27FC236}">
                  <a16:creationId xmlns:a16="http://schemas.microsoft.com/office/drawing/2014/main" id="{DDDFA3C7-53E8-3840-9FF4-27D447B08548}"/>
                </a:ext>
              </a:extLst>
            </p:cNvPr>
            <p:cNvSpPr/>
            <p:nvPr/>
          </p:nvSpPr>
          <p:spPr>
            <a:xfrm rot="10800000">
              <a:off x="7819209" y="872223"/>
              <a:ext cx="3432782" cy="3040550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40000"/>
                  </a:schemeClr>
                </a:gs>
                <a:gs pos="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01096A-85CE-3842-A5DA-58839B7A9DCF}"/>
                </a:ext>
              </a:extLst>
            </p:cNvPr>
            <p:cNvSpPr/>
            <p:nvPr/>
          </p:nvSpPr>
          <p:spPr>
            <a:xfrm>
              <a:off x="10817352" y="172056"/>
              <a:ext cx="157992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Knowledge" panose="020B0506000000020004" pitchFamily="34" charset="0"/>
                  <a:ea typeface="+mn-ea"/>
                  <a:cs typeface="+mn-cs"/>
                </a:rPr>
                <a:t>#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Knowledge" panose="020B0506000000020004" pitchFamily="34" charset="0"/>
                  <a:ea typeface="+mn-ea"/>
                  <a:cs typeface="+mn-cs"/>
                </a:rPr>
                <a:t>TRTWLL19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335999-3097-D64E-B012-8B774BD539A9}"/>
                </a:ext>
              </a:extLst>
            </p:cNvPr>
            <p:cNvGrpSpPr/>
            <p:nvPr/>
          </p:nvGrpSpPr>
          <p:grpSpPr>
            <a:xfrm>
              <a:off x="7363132" y="-43519"/>
              <a:ext cx="1224280" cy="2080260"/>
              <a:chOff x="7212657" y="-43519"/>
              <a:chExt cx="1224280" cy="2080260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97626DA-1BA9-9747-B638-A6D93E46E702}"/>
                  </a:ext>
                </a:extLst>
              </p:cNvPr>
              <p:cNvSpPr/>
              <p:nvPr/>
            </p:nvSpPr>
            <p:spPr>
              <a:xfrm>
                <a:off x="7212657" y="-43519"/>
                <a:ext cx="1224280" cy="2026920"/>
              </a:xfrm>
              <a:custGeom>
                <a:avLst/>
                <a:gdLst>
                  <a:gd name="connsiteX0" fmla="*/ 15240 w 1224280"/>
                  <a:gd name="connsiteY0" fmla="*/ 0 h 2026920"/>
                  <a:gd name="connsiteX1" fmla="*/ 924560 w 1224280"/>
                  <a:gd name="connsiteY1" fmla="*/ 335280 h 2026920"/>
                  <a:gd name="connsiteX2" fmla="*/ 0 w 1224280"/>
                  <a:gd name="connsiteY2" fmla="*/ 1645920 h 2026920"/>
                  <a:gd name="connsiteX3" fmla="*/ 1036320 w 1224280"/>
                  <a:gd name="connsiteY3" fmla="*/ 2026920 h 2026920"/>
                  <a:gd name="connsiteX4" fmla="*/ 1224280 w 1224280"/>
                  <a:gd name="connsiteY4" fmla="*/ 2026920 h 202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280" h="2026920">
                    <a:moveTo>
                      <a:pt x="15240" y="0"/>
                    </a:moveTo>
                    <a:lnTo>
                      <a:pt x="924560" y="335280"/>
                    </a:lnTo>
                    <a:lnTo>
                      <a:pt x="0" y="1645920"/>
                    </a:lnTo>
                    <a:lnTo>
                      <a:pt x="1036320" y="2026920"/>
                    </a:lnTo>
                    <a:lnTo>
                      <a:pt x="1224280" y="2026920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E1EFFB-A098-8E42-92D3-DD350BF01393}"/>
                  </a:ext>
                </a:extLst>
              </p:cNvPr>
              <p:cNvSpPr/>
              <p:nvPr/>
            </p:nvSpPr>
            <p:spPr>
              <a:xfrm>
                <a:off x="8200806" y="1930061"/>
                <a:ext cx="106680" cy="10668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9786B0-1A12-1D42-A1CB-94B0C3E25D73}"/>
                  </a:ext>
                </a:extLst>
              </p:cNvPr>
              <p:cNvSpPr/>
              <p:nvPr/>
            </p:nvSpPr>
            <p:spPr>
              <a:xfrm>
                <a:off x="8083287" y="244823"/>
                <a:ext cx="106680" cy="10668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A17067-3F2F-C644-9AC5-1D18273E3789}"/>
                </a:ext>
              </a:extLst>
            </p:cNvPr>
            <p:cNvCxnSpPr>
              <a:cxnSpLocks/>
            </p:cNvCxnSpPr>
            <p:nvPr/>
          </p:nvCxnSpPr>
          <p:spPr>
            <a:xfrm>
              <a:off x="10563936" y="391366"/>
              <a:ext cx="253416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DA77A3-960F-0D4D-B258-72CF790AD404}"/>
                </a:ext>
              </a:extLst>
            </p:cNvPr>
            <p:cNvSpPr/>
            <p:nvPr/>
          </p:nvSpPr>
          <p:spPr>
            <a:xfrm>
              <a:off x="8127622" y="-246830"/>
              <a:ext cx="2459421" cy="970893"/>
            </a:xfrm>
            <a:custGeom>
              <a:avLst/>
              <a:gdLst>
                <a:gd name="connsiteX0" fmla="*/ 1177159 w 2459421"/>
                <a:gd name="connsiteY0" fmla="*/ 1008993 h 1008993"/>
                <a:gd name="connsiteX1" fmla="*/ 0 w 2459421"/>
                <a:gd name="connsiteY1" fmla="*/ 0 h 1008993"/>
                <a:gd name="connsiteX2" fmla="*/ 2459421 w 2459421"/>
                <a:gd name="connsiteY2" fmla="*/ 651642 h 1008993"/>
                <a:gd name="connsiteX3" fmla="*/ 2301766 w 2459421"/>
                <a:gd name="connsiteY3" fmla="*/ 63062 h 1008993"/>
                <a:gd name="connsiteX0" fmla="*/ 1126359 w 2459421"/>
                <a:gd name="connsiteY0" fmla="*/ 970893 h 970893"/>
                <a:gd name="connsiteX1" fmla="*/ 0 w 2459421"/>
                <a:gd name="connsiteY1" fmla="*/ 0 h 970893"/>
                <a:gd name="connsiteX2" fmla="*/ 2459421 w 2459421"/>
                <a:gd name="connsiteY2" fmla="*/ 651642 h 970893"/>
                <a:gd name="connsiteX3" fmla="*/ 2301766 w 2459421"/>
                <a:gd name="connsiteY3" fmla="*/ 63062 h 97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421" h="970893">
                  <a:moveTo>
                    <a:pt x="1126359" y="970893"/>
                  </a:moveTo>
                  <a:lnTo>
                    <a:pt x="0" y="0"/>
                  </a:lnTo>
                  <a:lnTo>
                    <a:pt x="2459421" y="651642"/>
                  </a:lnTo>
                  <a:lnTo>
                    <a:pt x="2301766" y="63062"/>
                  </a:lnTo>
                </a:path>
              </a:pathLst>
            </a:custGeom>
            <a:noFill/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BAEE86-34E1-1340-9AE1-8179911120C6}"/>
                </a:ext>
              </a:extLst>
            </p:cNvPr>
            <p:cNvSpPr/>
            <p:nvPr/>
          </p:nvSpPr>
          <p:spPr>
            <a:xfrm>
              <a:off x="10533703" y="334725"/>
              <a:ext cx="106680" cy="10668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837F7A1-0A75-974A-9A70-F0E3BE81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75" y="5851360"/>
            <a:ext cx="4573011" cy="947473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413168-C73E-3E47-A94D-508A87D4A486}"/>
              </a:ext>
            </a:extLst>
          </p:cNvPr>
          <p:cNvSpPr txBox="1">
            <a:spLocks/>
          </p:cNvSpPr>
          <p:nvPr/>
        </p:nvSpPr>
        <p:spPr>
          <a:xfrm>
            <a:off x="136148" y="1730025"/>
            <a:ext cx="4141722" cy="12769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Ideas for short-term action: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Seek support from the top, e.g. all leadership comms to include D&amp;I.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Listen to the client voice, e.g. RFP,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prefs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 for mixed gender teams.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Make commitments e.g. EDGE charter.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Raise awareness e.g. unconscious bias training.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Listen to / engage with colleagues – its never too early.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Pay it forward.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Call it out.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Knowledge" panose="020B05060000000200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6A2F65-5C0F-2746-BA91-F333BCC8F8B9}"/>
              </a:ext>
            </a:extLst>
          </p:cNvPr>
          <p:cNvSpPr/>
          <p:nvPr/>
        </p:nvSpPr>
        <p:spPr>
          <a:xfrm>
            <a:off x="6286605" y="1380890"/>
            <a:ext cx="14189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02 APRIL 2019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0EC5519-9749-C546-9EE0-E96DEDD5ABFE}"/>
              </a:ext>
            </a:extLst>
          </p:cNvPr>
          <p:cNvSpPr txBox="1">
            <a:spLocks/>
          </p:cNvSpPr>
          <p:nvPr/>
        </p:nvSpPr>
        <p:spPr>
          <a:xfrm>
            <a:off x="288286" y="6230639"/>
            <a:ext cx="3386846" cy="10347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For your chance to win a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£50 Amazon voucher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make sure you provide us feedback at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http://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bit.ly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/TWLL19</a:t>
            </a:r>
          </a:p>
        </p:txBody>
      </p:sp>
    </p:spTree>
    <p:extLst>
      <p:ext uri="{BB962C8B-B14F-4D97-AF65-F5344CB8AC3E}">
        <p14:creationId xmlns:p14="http://schemas.microsoft.com/office/powerpoint/2010/main" val="1155955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483638-8705-0D43-98D1-66346F1D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93" y="0"/>
            <a:ext cx="8149182" cy="700168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B978166-2A46-D24F-91A6-99DAAE9EC787}"/>
              </a:ext>
            </a:extLst>
          </p:cNvPr>
          <p:cNvSpPr/>
          <p:nvPr/>
        </p:nvSpPr>
        <p:spPr>
          <a:xfrm>
            <a:off x="-810942" y="-131957"/>
            <a:ext cx="6046610" cy="7211340"/>
          </a:xfrm>
          <a:custGeom>
            <a:avLst/>
            <a:gdLst>
              <a:gd name="connsiteX0" fmla="*/ 8133347 w 8133347"/>
              <a:gd name="connsiteY0" fmla="*/ 5037221 h 8967537"/>
              <a:gd name="connsiteX1" fmla="*/ 5903495 w 8133347"/>
              <a:gd name="connsiteY1" fmla="*/ 8967537 h 8967537"/>
              <a:gd name="connsiteX2" fmla="*/ 0 w 8133347"/>
              <a:gd name="connsiteY2" fmla="*/ 8967537 h 8967537"/>
              <a:gd name="connsiteX3" fmla="*/ 0 w 8133347"/>
              <a:gd name="connsiteY3" fmla="*/ 0 h 8967537"/>
              <a:gd name="connsiteX4" fmla="*/ 5293895 w 8133347"/>
              <a:gd name="connsiteY4" fmla="*/ 0 h 8967537"/>
              <a:gd name="connsiteX5" fmla="*/ 8133347 w 8133347"/>
              <a:gd name="connsiteY5" fmla="*/ 5037221 h 896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3347" h="8967537">
                <a:moveTo>
                  <a:pt x="8133347" y="5037221"/>
                </a:moveTo>
                <a:lnTo>
                  <a:pt x="5903495" y="8967537"/>
                </a:lnTo>
                <a:lnTo>
                  <a:pt x="0" y="8967537"/>
                </a:lnTo>
                <a:lnTo>
                  <a:pt x="0" y="0"/>
                </a:lnTo>
                <a:lnTo>
                  <a:pt x="5293895" y="0"/>
                </a:lnTo>
                <a:lnTo>
                  <a:pt x="8133347" y="50372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DACF83-1AAC-B046-83D9-22D2B0B504DF}"/>
              </a:ext>
            </a:extLst>
          </p:cNvPr>
          <p:cNvGrpSpPr/>
          <p:nvPr/>
        </p:nvGrpSpPr>
        <p:grpSpPr>
          <a:xfrm>
            <a:off x="3709375" y="-1665856"/>
            <a:ext cx="5434625" cy="4653602"/>
            <a:chOff x="5151106" y="-2292029"/>
            <a:chExt cx="7246166" cy="6204802"/>
          </a:xfrm>
        </p:grpSpPr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D1394A79-15D8-9A49-8393-318429F11BB5}"/>
                </a:ext>
              </a:extLst>
            </p:cNvPr>
            <p:cNvSpPr/>
            <p:nvPr/>
          </p:nvSpPr>
          <p:spPr>
            <a:xfrm>
              <a:off x="5151106" y="-711544"/>
              <a:ext cx="3432782" cy="3040550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40000"/>
                  </a:schemeClr>
                </a:gs>
                <a:gs pos="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Hexagon 1">
              <a:extLst>
                <a:ext uri="{FF2B5EF4-FFF2-40B4-BE49-F238E27FC236}">
                  <a16:creationId xmlns:a16="http://schemas.microsoft.com/office/drawing/2014/main" id="{D562F56B-300E-704B-918D-3D610CB878FA}"/>
                </a:ext>
              </a:extLst>
            </p:cNvPr>
            <p:cNvSpPr/>
            <p:nvPr/>
          </p:nvSpPr>
          <p:spPr>
            <a:xfrm>
              <a:off x="7841511" y="-2292029"/>
              <a:ext cx="3432782" cy="3024393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exagon 1">
              <a:extLst>
                <a:ext uri="{FF2B5EF4-FFF2-40B4-BE49-F238E27FC236}">
                  <a16:creationId xmlns:a16="http://schemas.microsoft.com/office/drawing/2014/main" id="{DDDFA3C7-53E8-3840-9FF4-27D447B08548}"/>
                </a:ext>
              </a:extLst>
            </p:cNvPr>
            <p:cNvSpPr/>
            <p:nvPr/>
          </p:nvSpPr>
          <p:spPr>
            <a:xfrm rot="10800000">
              <a:off x="7819209" y="872223"/>
              <a:ext cx="3432782" cy="3040550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40000"/>
                  </a:schemeClr>
                </a:gs>
                <a:gs pos="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01096A-85CE-3842-A5DA-58839B7A9DCF}"/>
                </a:ext>
              </a:extLst>
            </p:cNvPr>
            <p:cNvSpPr/>
            <p:nvPr/>
          </p:nvSpPr>
          <p:spPr>
            <a:xfrm>
              <a:off x="10817352" y="172056"/>
              <a:ext cx="157992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Knowledge" panose="020B0506000000020004" pitchFamily="34" charset="0"/>
                  <a:ea typeface="+mn-ea"/>
                  <a:cs typeface="+mn-cs"/>
                </a:rPr>
                <a:t>#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Knowledge" panose="020B0506000000020004" pitchFamily="34" charset="0"/>
                  <a:ea typeface="+mn-ea"/>
                  <a:cs typeface="+mn-cs"/>
                </a:rPr>
                <a:t>TRTWLL19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335999-3097-D64E-B012-8B774BD539A9}"/>
                </a:ext>
              </a:extLst>
            </p:cNvPr>
            <p:cNvGrpSpPr/>
            <p:nvPr/>
          </p:nvGrpSpPr>
          <p:grpSpPr>
            <a:xfrm>
              <a:off x="7363132" y="-43519"/>
              <a:ext cx="1224280" cy="2080260"/>
              <a:chOff x="7212657" y="-43519"/>
              <a:chExt cx="1224280" cy="2080260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97626DA-1BA9-9747-B638-A6D93E46E702}"/>
                  </a:ext>
                </a:extLst>
              </p:cNvPr>
              <p:cNvSpPr/>
              <p:nvPr/>
            </p:nvSpPr>
            <p:spPr>
              <a:xfrm>
                <a:off x="7212657" y="-43519"/>
                <a:ext cx="1224280" cy="2026920"/>
              </a:xfrm>
              <a:custGeom>
                <a:avLst/>
                <a:gdLst>
                  <a:gd name="connsiteX0" fmla="*/ 15240 w 1224280"/>
                  <a:gd name="connsiteY0" fmla="*/ 0 h 2026920"/>
                  <a:gd name="connsiteX1" fmla="*/ 924560 w 1224280"/>
                  <a:gd name="connsiteY1" fmla="*/ 335280 h 2026920"/>
                  <a:gd name="connsiteX2" fmla="*/ 0 w 1224280"/>
                  <a:gd name="connsiteY2" fmla="*/ 1645920 h 2026920"/>
                  <a:gd name="connsiteX3" fmla="*/ 1036320 w 1224280"/>
                  <a:gd name="connsiteY3" fmla="*/ 2026920 h 2026920"/>
                  <a:gd name="connsiteX4" fmla="*/ 1224280 w 1224280"/>
                  <a:gd name="connsiteY4" fmla="*/ 2026920 h 202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280" h="2026920">
                    <a:moveTo>
                      <a:pt x="15240" y="0"/>
                    </a:moveTo>
                    <a:lnTo>
                      <a:pt x="924560" y="335280"/>
                    </a:lnTo>
                    <a:lnTo>
                      <a:pt x="0" y="1645920"/>
                    </a:lnTo>
                    <a:lnTo>
                      <a:pt x="1036320" y="2026920"/>
                    </a:lnTo>
                    <a:lnTo>
                      <a:pt x="1224280" y="2026920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E1EFFB-A098-8E42-92D3-DD350BF01393}"/>
                  </a:ext>
                </a:extLst>
              </p:cNvPr>
              <p:cNvSpPr/>
              <p:nvPr/>
            </p:nvSpPr>
            <p:spPr>
              <a:xfrm>
                <a:off x="8200806" y="1930061"/>
                <a:ext cx="106680" cy="10668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9786B0-1A12-1D42-A1CB-94B0C3E25D73}"/>
                  </a:ext>
                </a:extLst>
              </p:cNvPr>
              <p:cNvSpPr/>
              <p:nvPr/>
            </p:nvSpPr>
            <p:spPr>
              <a:xfrm>
                <a:off x="8083287" y="244823"/>
                <a:ext cx="106680" cy="10668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A17067-3F2F-C644-9AC5-1D18273E3789}"/>
                </a:ext>
              </a:extLst>
            </p:cNvPr>
            <p:cNvCxnSpPr>
              <a:cxnSpLocks/>
            </p:cNvCxnSpPr>
            <p:nvPr/>
          </p:nvCxnSpPr>
          <p:spPr>
            <a:xfrm>
              <a:off x="10563936" y="391366"/>
              <a:ext cx="253416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DA77A3-960F-0D4D-B258-72CF790AD404}"/>
                </a:ext>
              </a:extLst>
            </p:cNvPr>
            <p:cNvSpPr/>
            <p:nvPr/>
          </p:nvSpPr>
          <p:spPr>
            <a:xfrm>
              <a:off x="8127622" y="-246830"/>
              <a:ext cx="2459421" cy="970893"/>
            </a:xfrm>
            <a:custGeom>
              <a:avLst/>
              <a:gdLst>
                <a:gd name="connsiteX0" fmla="*/ 1177159 w 2459421"/>
                <a:gd name="connsiteY0" fmla="*/ 1008993 h 1008993"/>
                <a:gd name="connsiteX1" fmla="*/ 0 w 2459421"/>
                <a:gd name="connsiteY1" fmla="*/ 0 h 1008993"/>
                <a:gd name="connsiteX2" fmla="*/ 2459421 w 2459421"/>
                <a:gd name="connsiteY2" fmla="*/ 651642 h 1008993"/>
                <a:gd name="connsiteX3" fmla="*/ 2301766 w 2459421"/>
                <a:gd name="connsiteY3" fmla="*/ 63062 h 1008993"/>
                <a:gd name="connsiteX0" fmla="*/ 1126359 w 2459421"/>
                <a:gd name="connsiteY0" fmla="*/ 970893 h 970893"/>
                <a:gd name="connsiteX1" fmla="*/ 0 w 2459421"/>
                <a:gd name="connsiteY1" fmla="*/ 0 h 970893"/>
                <a:gd name="connsiteX2" fmla="*/ 2459421 w 2459421"/>
                <a:gd name="connsiteY2" fmla="*/ 651642 h 970893"/>
                <a:gd name="connsiteX3" fmla="*/ 2301766 w 2459421"/>
                <a:gd name="connsiteY3" fmla="*/ 63062 h 97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421" h="970893">
                  <a:moveTo>
                    <a:pt x="1126359" y="970893"/>
                  </a:moveTo>
                  <a:lnTo>
                    <a:pt x="0" y="0"/>
                  </a:lnTo>
                  <a:lnTo>
                    <a:pt x="2459421" y="651642"/>
                  </a:lnTo>
                  <a:lnTo>
                    <a:pt x="2301766" y="63062"/>
                  </a:lnTo>
                </a:path>
              </a:pathLst>
            </a:custGeom>
            <a:noFill/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BAEE86-34E1-1340-9AE1-8179911120C6}"/>
                </a:ext>
              </a:extLst>
            </p:cNvPr>
            <p:cNvSpPr/>
            <p:nvPr/>
          </p:nvSpPr>
          <p:spPr>
            <a:xfrm>
              <a:off x="10533703" y="334725"/>
              <a:ext cx="106680" cy="10668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837F7A1-0A75-974A-9A70-F0E3BE81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75" y="5851360"/>
            <a:ext cx="4573011" cy="947473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413168-C73E-3E47-A94D-508A87D4A486}"/>
              </a:ext>
            </a:extLst>
          </p:cNvPr>
          <p:cNvSpPr txBox="1">
            <a:spLocks/>
          </p:cNvSpPr>
          <p:nvPr/>
        </p:nvSpPr>
        <p:spPr>
          <a:xfrm>
            <a:off x="164170" y="1459073"/>
            <a:ext cx="4324011" cy="12769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Longer term areas for focus: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Keep D&amp;I on the agenda – be an unignorable agent for change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Develop a sophisticated, multi-dimensional D&amp;I strategy.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Use measurable targets / quotas (3 years+)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Also use stories / experiences to support “be what you see”.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Build on gender equality gains to focus on broader diversity.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Keep  it human, e.g. quiet leadership and one to one conversations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Look out for totemic change opportunities.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Knowledge" panose="020B05060000000200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Knowledge" panose="020B05060000000200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6A2F65-5C0F-2746-BA91-F333BCC8F8B9}"/>
              </a:ext>
            </a:extLst>
          </p:cNvPr>
          <p:cNvSpPr/>
          <p:nvPr/>
        </p:nvSpPr>
        <p:spPr>
          <a:xfrm>
            <a:off x="6286605" y="1380890"/>
            <a:ext cx="14189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02 APRIL 2019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0EC5519-9749-C546-9EE0-E96DEDD5ABFE}"/>
              </a:ext>
            </a:extLst>
          </p:cNvPr>
          <p:cNvSpPr txBox="1">
            <a:spLocks/>
          </p:cNvSpPr>
          <p:nvPr/>
        </p:nvSpPr>
        <p:spPr>
          <a:xfrm>
            <a:off x="288286" y="6230639"/>
            <a:ext cx="3386846" cy="10347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For your chance to win a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£50 Amazon voucher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make sure you provide us feedback at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http://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bit.ly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/TWLL19</a:t>
            </a:r>
          </a:p>
        </p:txBody>
      </p:sp>
    </p:spTree>
    <p:extLst>
      <p:ext uri="{BB962C8B-B14F-4D97-AF65-F5344CB8AC3E}">
        <p14:creationId xmlns:p14="http://schemas.microsoft.com/office/powerpoint/2010/main" val="1607018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483638-8705-0D43-98D1-66346F1D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93" y="0"/>
            <a:ext cx="8149182" cy="700168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B978166-2A46-D24F-91A6-99DAAE9EC787}"/>
              </a:ext>
            </a:extLst>
          </p:cNvPr>
          <p:cNvSpPr/>
          <p:nvPr/>
        </p:nvSpPr>
        <p:spPr>
          <a:xfrm>
            <a:off x="-785506" y="-131957"/>
            <a:ext cx="6046610" cy="7211340"/>
          </a:xfrm>
          <a:custGeom>
            <a:avLst/>
            <a:gdLst>
              <a:gd name="connsiteX0" fmla="*/ 8133347 w 8133347"/>
              <a:gd name="connsiteY0" fmla="*/ 5037221 h 8967537"/>
              <a:gd name="connsiteX1" fmla="*/ 5903495 w 8133347"/>
              <a:gd name="connsiteY1" fmla="*/ 8967537 h 8967537"/>
              <a:gd name="connsiteX2" fmla="*/ 0 w 8133347"/>
              <a:gd name="connsiteY2" fmla="*/ 8967537 h 8967537"/>
              <a:gd name="connsiteX3" fmla="*/ 0 w 8133347"/>
              <a:gd name="connsiteY3" fmla="*/ 0 h 8967537"/>
              <a:gd name="connsiteX4" fmla="*/ 5293895 w 8133347"/>
              <a:gd name="connsiteY4" fmla="*/ 0 h 8967537"/>
              <a:gd name="connsiteX5" fmla="*/ 8133347 w 8133347"/>
              <a:gd name="connsiteY5" fmla="*/ 5037221 h 896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3347" h="8967537">
                <a:moveTo>
                  <a:pt x="8133347" y="5037221"/>
                </a:moveTo>
                <a:lnTo>
                  <a:pt x="5903495" y="8967537"/>
                </a:lnTo>
                <a:lnTo>
                  <a:pt x="0" y="8967537"/>
                </a:lnTo>
                <a:lnTo>
                  <a:pt x="0" y="0"/>
                </a:lnTo>
                <a:lnTo>
                  <a:pt x="5293895" y="0"/>
                </a:lnTo>
                <a:lnTo>
                  <a:pt x="8133347" y="50372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DACF83-1AAC-B046-83D9-22D2B0B504DF}"/>
              </a:ext>
            </a:extLst>
          </p:cNvPr>
          <p:cNvGrpSpPr/>
          <p:nvPr/>
        </p:nvGrpSpPr>
        <p:grpSpPr>
          <a:xfrm>
            <a:off x="3709375" y="-1665856"/>
            <a:ext cx="5434625" cy="4653602"/>
            <a:chOff x="5151106" y="-2292029"/>
            <a:chExt cx="7246166" cy="6204802"/>
          </a:xfrm>
        </p:grpSpPr>
        <p:sp>
          <p:nvSpPr>
            <p:cNvPr id="5" name="Hexagon 1">
              <a:extLst>
                <a:ext uri="{FF2B5EF4-FFF2-40B4-BE49-F238E27FC236}">
                  <a16:creationId xmlns:a16="http://schemas.microsoft.com/office/drawing/2014/main" id="{D1394A79-15D8-9A49-8393-318429F11BB5}"/>
                </a:ext>
              </a:extLst>
            </p:cNvPr>
            <p:cNvSpPr/>
            <p:nvPr/>
          </p:nvSpPr>
          <p:spPr>
            <a:xfrm>
              <a:off x="5151106" y="-711544"/>
              <a:ext cx="3432782" cy="3040550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40000"/>
                  </a:schemeClr>
                </a:gs>
                <a:gs pos="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Hexagon 1">
              <a:extLst>
                <a:ext uri="{FF2B5EF4-FFF2-40B4-BE49-F238E27FC236}">
                  <a16:creationId xmlns:a16="http://schemas.microsoft.com/office/drawing/2014/main" id="{D562F56B-300E-704B-918D-3D610CB878FA}"/>
                </a:ext>
              </a:extLst>
            </p:cNvPr>
            <p:cNvSpPr/>
            <p:nvPr/>
          </p:nvSpPr>
          <p:spPr>
            <a:xfrm>
              <a:off x="7841511" y="-2292029"/>
              <a:ext cx="3432782" cy="3024393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exagon 1">
              <a:extLst>
                <a:ext uri="{FF2B5EF4-FFF2-40B4-BE49-F238E27FC236}">
                  <a16:creationId xmlns:a16="http://schemas.microsoft.com/office/drawing/2014/main" id="{DDDFA3C7-53E8-3840-9FF4-27D447B08548}"/>
                </a:ext>
              </a:extLst>
            </p:cNvPr>
            <p:cNvSpPr/>
            <p:nvPr/>
          </p:nvSpPr>
          <p:spPr>
            <a:xfrm rot="10800000">
              <a:off x="7819209" y="872223"/>
              <a:ext cx="3432782" cy="3040550"/>
            </a:xfrm>
            <a:custGeom>
              <a:avLst/>
              <a:gdLst>
                <a:gd name="connsiteX0" fmla="*/ 0 w 3315903"/>
                <a:gd name="connsiteY0" fmla="*/ 1508760 h 3017520"/>
                <a:gd name="connsiteX1" fmla="*/ 754380 w 3315903"/>
                <a:gd name="connsiteY1" fmla="*/ 1 h 3017520"/>
                <a:gd name="connsiteX2" fmla="*/ 2561523 w 3315903"/>
                <a:gd name="connsiteY2" fmla="*/ 1 h 3017520"/>
                <a:gd name="connsiteX3" fmla="*/ 3315903 w 3315903"/>
                <a:gd name="connsiteY3" fmla="*/ 1508760 h 3017520"/>
                <a:gd name="connsiteX4" fmla="*/ 2561523 w 3315903"/>
                <a:gd name="connsiteY4" fmla="*/ 3017519 h 3017520"/>
                <a:gd name="connsiteX5" fmla="*/ 754380 w 3315903"/>
                <a:gd name="connsiteY5" fmla="*/ 3017519 h 3017520"/>
                <a:gd name="connsiteX6" fmla="*/ 0 w 3315903"/>
                <a:gd name="connsiteY6" fmla="*/ 1508760 h 3017520"/>
                <a:gd name="connsiteX0" fmla="*/ 0 w 3315903"/>
                <a:gd name="connsiteY0" fmla="*/ 1508759 h 3017518"/>
                <a:gd name="connsiteX1" fmla="*/ 850633 w 3315903"/>
                <a:gd name="connsiteY1" fmla="*/ 6876 h 3017518"/>
                <a:gd name="connsiteX2" fmla="*/ 2561523 w 3315903"/>
                <a:gd name="connsiteY2" fmla="*/ 0 h 3017518"/>
                <a:gd name="connsiteX3" fmla="*/ 3315903 w 3315903"/>
                <a:gd name="connsiteY3" fmla="*/ 1508759 h 3017518"/>
                <a:gd name="connsiteX4" fmla="*/ 2561523 w 3315903"/>
                <a:gd name="connsiteY4" fmla="*/ 3017518 h 3017518"/>
                <a:gd name="connsiteX5" fmla="*/ 754380 w 3315903"/>
                <a:gd name="connsiteY5" fmla="*/ 3017518 h 3017518"/>
                <a:gd name="connsiteX6" fmla="*/ 0 w 3315903"/>
                <a:gd name="connsiteY6" fmla="*/ 1508759 h 3017518"/>
                <a:gd name="connsiteX0" fmla="*/ 0 w 3315903"/>
                <a:gd name="connsiteY0" fmla="*/ 1508759 h 3024393"/>
                <a:gd name="connsiteX1" fmla="*/ 850633 w 3315903"/>
                <a:gd name="connsiteY1" fmla="*/ 6876 h 3024393"/>
                <a:gd name="connsiteX2" fmla="*/ 2561523 w 3315903"/>
                <a:gd name="connsiteY2" fmla="*/ 0 h 3024393"/>
                <a:gd name="connsiteX3" fmla="*/ 3315903 w 3315903"/>
                <a:gd name="connsiteY3" fmla="*/ 1508759 h 3024393"/>
                <a:gd name="connsiteX4" fmla="*/ 2561523 w 3315903"/>
                <a:gd name="connsiteY4" fmla="*/ 3017518 h 3024393"/>
                <a:gd name="connsiteX5" fmla="*/ 836882 w 3315903"/>
                <a:gd name="connsiteY5" fmla="*/ 3024393 h 3024393"/>
                <a:gd name="connsiteX6" fmla="*/ 0 w 3315903"/>
                <a:gd name="connsiteY6" fmla="*/ 1508759 h 3024393"/>
                <a:gd name="connsiteX0" fmla="*/ 0 w 3432782"/>
                <a:gd name="connsiteY0" fmla="*/ 1508759 h 3024393"/>
                <a:gd name="connsiteX1" fmla="*/ 850633 w 3432782"/>
                <a:gd name="connsiteY1" fmla="*/ 6876 h 3024393"/>
                <a:gd name="connsiteX2" fmla="*/ 2561523 w 3432782"/>
                <a:gd name="connsiteY2" fmla="*/ 0 h 3024393"/>
                <a:gd name="connsiteX3" fmla="*/ 3432782 w 3432782"/>
                <a:gd name="connsiteY3" fmla="*/ 1515635 h 3024393"/>
                <a:gd name="connsiteX4" fmla="*/ 2561523 w 3432782"/>
                <a:gd name="connsiteY4" fmla="*/ 3017518 h 3024393"/>
                <a:gd name="connsiteX5" fmla="*/ 836882 w 3432782"/>
                <a:gd name="connsiteY5" fmla="*/ 3024393 h 3024393"/>
                <a:gd name="connsiteX6" fmla="*/ 0 w 3432782"/>
                <a:gd name="connsiteY6" fmla="*/ 1508759 h 30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782" h="3024393">
                  <a:moveTo>
                    <a:pt x="0" y="1508759"/>
                  </a:moveTo>
                  <a:lnTo>
                    <a:pt x="850633" y="6876"/>
                  </a:lnTo>
                  <a:lnTo>
                    <a:pt x="2561523" y="0"/>
                  </a:lnTo>
                  <a:lnTo>
                    <a:pt x="3432782" y="1515635"/>
                  </a:lnTo>
                  <a:lnTo>
                    <a:pt x="2561523" y="3017518"/>
                  </a:lnTo>
                  <a:lnTo>
                    <a:pt x="836882" y="3024393"/>
                  </a:lnTo>
                  <a:lnTo>
                    <a:pt x="0" y="150875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40000"/>
                  </a:schemeClr>
                </a:gs>
                <a:gs pos="0">
                  <a:schemeClr val="bg1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01096A-85CE-3842-A5DA-58839B7A9DCF}"/>
                </a:ext>
              </a:extLst>
            </p:cNvPr>
            <p:cNvSpPr/>
            <p:nvPr/>
          </p:nvSpPr>
          <p:spPr>
            <a:xfrm>
              <a:off x="10817352" y="172056"/>
              <a:ext cx="157992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Knowledge" panose="020B0506000000020004" pitchFamily="34" charset="0"/>
                  <a:ea typeface="+mn-ea"/>
                  <a:cs typeface="+mn-cs"/>
                </a:rPr>
                <a:t>#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8000"/>
                  </a:solidFill>
                  <a:effectLst/>
                  <a:uLnTx/>
                  <a:uFillTx/>
                  <a:latin typeface="Knowledge" panose="020B0506000000020004" pitchFamily="34" charset="0"/>
                  <a:ea typeface="+mn-ea"/>
                  <a:cs typeface="+mn-cs"/>
                </a:rPr>
                <a:t>TRTWLL19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335999-3097-D64E-B012-8B774BD539A9}"/>
                </a:ext>
              </a:extLst>
            </p:cNvPr>
            <p:cNvGrpSpPr/>
            <p:nvPr/>
          </p:nvGrpSpPr>
          <p:grpSpPr>
            <a:xfrm>
              <a:off x="7363132" y="-43519"/>
              <a:ext cx="1224280" cy="2080260"/>
              <a:chOff x="7212657" y="-43519"/>
              <a:chExt cx="1224280" cy="2080260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97626DA-1BA9-9747-B638-A6D93E46E702}"/>
                  </a:ext>
                </a:extLst>
              </p:cNvPr>
              <p:cNvSpPr/>
              <p:nvPr/>
            </p:nvSpPr>
            <p:spPr>
              <a:xfrm>
                <a:off x="7212657" y="-43519"/>
                <a:ext cx="1224280" cy="2026920"/>
              </a:xfrm>
              <a:custGeom>
                <a:avLst/>
                <a:gdLst>
                  <a:gd name="connsiteX0" fmla="*/ 15240 w 1224280"/>
                  <a:gd name="connsiteY0" fmla="*/ 0 h 2026920"/>
                  <a:gd name="connsiteX1" fmla="*/ 924560 w 1224280"/>
                  <a:gd name="connsiteY1" fmla="*/ 335280 h 2026920"/>
                  <a:gd name="connsiteX2" fmla="*/ 0 w 1224280"/>
                  <a:gd name="connsiteY2" fmla="*/ 1645920 h 2026920"/>
                  <a:gd name="connsiteX3" fmla="*/ 1036320 w 1224280"/>
                  <a:gd name="connsiteY3" fmla="*/ 2026920 h 2026920"/>
                  <a:gd name="connsiteX4" fmla="*/ 1224280 w 1224280"/>
                  <a:gd name="connsiteY4" fmla="*/ 2026920 h 202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280" h="2026920">
                    <a:moveTo>
                      <a:pt x="15240" y="0"/>
                    </a:moveTo>
                    <a:lnTo>
                      <a:pt x="924560" y="335280"/>
                    </a:lnTo>
                    <a:lnTo>
                      <a:pt x="0" y="1645920"/>
                    </a:lnTo>
                    <a:lnTo>
                      <a:pt x="1036320" y="2026920"/>
                    </a:lnTo>
                    <a:lnTo>
                      <a:pt x="1224280" y="2026920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E1EFFB-A098-8E42-92D3-DD350BF01393}"/>
                  </a:ext>
                </a:extLst>
              </p:cNvPr>
              <p:cNvSpPr/>
              <p:nvPr/>
            </p:nvSpPr>
            <p:spPr>
              <a:xfrm>
                <a:off x="8200806" y="1930061"/>
                <a:ext cx="106680" cy="10668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9786B0-1A12-1D42-A1CB-94B0C3E25D73}"/>
                  </a:ext>
                </a:extLst>
              </p:cNvPr>
              <p:cNvSpPr/>
              <p:nvPr/>
            </p:nvSpPr>
            <p:spPr>
              <a:xfrm>
                <a:off x="8083287" y="244823"/>
                <a:ext cx="106680" cy="106680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A17067-3F2F-C644-9AC5-1D18273E3789}"/>
                </a:ext>
              </a:extLst>
            </p:cNvPr>
            <p:cNvCxnSpPr>
              <a:cxnSpLocks/>
            </p:cNvCxnSpPr>
            <p:nvPr/>
          </p:nvCxnSpPr>
          <p:spPr>
            <a:xfrm>
              <a:off x="10563936" y="391366"/>
              <a:ext cx="253416" cy="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DA77A3-960F-0D4D-B258-72CF790AD404}"/>
                </a:ext>
              </a:extLst>
            </p:cNvPr>
            <p:cNvSpPr/>
            <p:nvPr/>
          </p:nvSpPr>
          <p:spPr>
            <a:xfrm>
              <a:off x="8127622" y="-246830"/>
              <a:ext cx="2459421" cy="970893"/>
            </a:xfrm>
            <a:custGeom>
              <a:avLst/>
              <a:gdLst>
                <a:gd name="connsiteX0" fmla="*/ 1177159 w 2459421"/>
                <a:gd name="connsiteY0" fmla="*/ 1008993 h 1008993"/>
                <a:gd name="connsiteX1" fmla="*/ 0 w 2459421"/>
                <a:gd name="connsiteY1" fmla="*/ 0 h 1008993"/>
                <a:gd name="connsiteX2" fmla="*/ 2459421 w 2459421"/>
                <a:gd name="connsiteY2" fmla="*/ 651642 h 1008993"/>
                <a:gd name="connsiteX3" fmla="*/ 2301766 w 2459421"/>
                <a:gd name="connsiteY3" fmla="*/ 63062 h 1008993"/>
                <a:gd name="connsiteX0" fmla="*/ 1126359 w 2459421"/>
                <a:gd name="connsiteY0" fmla="*/ 970893 h 970893"/>
                <a:gd name="connsiteX1" fmla="*/ 0 w 2459421"/>
                <a:gd name="connsiteY1" fmla="*/ 0 h 970893"/>
                <a:gd name="connsiteX2" fmla="*/ 2459421 w 2459421"/>
                <a:gd name="connsiteY2" fmla="*/ 651642 h 970893"/>
                <a:gd name="connsiteX3" fmla="*/ 2301766 w 2459421"/>
                <a:gd name="connsiteY3" fmla="*/ 63062 h 97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421" h="970893">
                  <a:moveTo>
                    <a:pt x="1126359" y="970893"/>
                  </a:moveTo>
                  <a:lnTo>
                    <a:pt x="0" y="0"/>
                  </a:lnTo>
                  <a:lnTo>
                    <a:pt x="2459421" y="651642"/>
                  </a:lnTo>
                  <a:lnTo>
                    <a:pt x="2301766" y="63062"/>
                  </a:lnTo>
                </a:path>
              </a:pathLst>
            </a:custGeom>
            <a:noFill/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BAEE86-34E1-1340-9AE1-8179911120C6}"/>
                </a:ext>
              </a:extLst>
            </p:cNvPr>
            <p:cNvSpPr/>
            <p:nvPr/>
          </p:nvSpPr>
          <p:spPr>
            <a:xfrm>
              <a:off x="10533703" y="334725"/>
              <a:ext cx="106680" cy="10668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837F7A1-0A75-974A-9A70-F0E3BE81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75" y="5851360"/>
            <a:ext cx="4573011" cy="947473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413168-C73E-3E47-A94D-508A87D4A486}"/>
              </a:ext>
            </a:extLst>
          </p:cNvPr>
          <p:cNvSpPr txBox="1">
            <a:spLocks/>
          </p:cNvSpPr>
          <p:nvPr/>
        </p:nvSpPr>
        <p:spPr>
          <a:xfrm>
            <a:off x="377718" y="1700237"/>
            <a:ext cx="4505636" cy="12769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Inspiring words: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Change is never inevitable.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Lets fix the culture!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A strong change story is essential.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We can drive business benefits for all through inclusivity.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Diversity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is not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everyone being the same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We need a cohesive, multi-dimensional approach.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Listen to the millennials…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Be brave!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Knowledge" panose="020B05060000000200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6A2F65-5C0F-2746-BA91-F333BCC8F8B9}"/>
              </a:ext>
            </a:extLst>
          </p:cNvPr>
          <p:cNvSpPr/>
          <p:nvPr/>
        </p:nvSpPr>
        <p:spPr>
          <a:xfrm>
            <a:off x="6286605" y="1380890"/>
            <a:ext cx="14189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02 APRIL 2019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0EC5519-9749-C546-9EE0-E96DEDD5ABFE}"/>
              </a:ext>
            </a:extLst>
          </p:cNvPr>
          <p:cNvSpPr txBox="1">
            <a:spLocks/>
          </p:cNvSpPr>
          <p:nvPr/>
        </p:nvSpPr>
        <p:spPr>
          <a:xfrm>
            <a:off x="288286" y="6230639"/>
            <a:ext cx="3386846" cy="10347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FF8000"/>
                </a:solidFill>
                <a:latin typeface="Knowledge" panose="020B0506000000020004" pitchFamily="34" charset="0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4D4D4D"/>
                </a:solidFill>
                <a:latin typeface="Knowledge" panose="020B0506000000020004" pitchFamily="34" charset="0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1" kern="1200">
                <a:solidFill>
                  <a:srgbClr val="4D4D4D"/>
                </a:solidFill>
                <a:latin typeface="Knowledge Medium" panose="020B050600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For your chance to win a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£50 Amazon voucher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make sure you provide us feedback at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http://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bit.ly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Knowledge" panose="020B0506000000020004" pitchFamily="34" charset="0"/>
                <a:ea typeface="+mn-ea"/>
                <a:cs typeface="+mn-cs"/>
              </a:rPr>
              <a:t>/TWLL19</a:t>
            </a:r>
          </a:p>
        </p:txBody>
      </p:sp>
    </p:spTree>
    <p:extLst>
      <p:ext uri="{BB962C8B-B14F-4D97-AF65-F5344CB8AC3E}">
        <p14:creationId xmlns:p14="http://schemas.microsoft.com/office/powerpoint/2010/main" val="243281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270</Words>
  <Application>Microsoft Office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Knowledge</vt:lpstr>
      <vt:lpstr>Knowledge Bold</vt:lpstr>
      <vt:lpstr>Master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Acorn AV</dc:creator>
  <cp:lastModifiedBy>de Melo, Leo (TR Marketing)</cp:lastModifiedBy>
  <cp:revision>3</cp:revision>
  <dcterms:created xsi:type="dcterms:W3CDTF">2019-04-02T17:53:24Z</dcterms:created>
  <dcterms:modified xsi:type="dcterms:W3CDTF">2019-04-12T13:28:25Z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0cf5d0-3195-495b-8e47-6fd80127629b_Enabled">
    <vt:lpwstr>True</vt:lpwstr>
  </property>
  <property fmtid="{D5CDD505-2E9C-101B-9397-08002B2CF9AE}" pid="3" name="MSIP_Label_160cf5d0-3195-495b-8e47-6fd80127629b_SiteId">
    <vt:lpwstr>62ccb864-6a1a-4b5d-8e1c-397dec1a8258</vt:lpwstr>
  </property>
  <property fmtid="{D5CDD505-2E9C-101B-9397-08002B2CF9AE}" pid="4" name="MSIP_Label_160cf5d0-3195-495b-8e47-6fd80127629b_Owner">
    <vt:lpwstr>debbie.berkovitch@thomsonreuters.com</vt:lpwstr>
  </property>
  <property fmtid="{D5CDD505-2E9C-101B-9397-08002B2CF9AE}" pid="5" name="MSIP_Label_160cf5d0-3195-495b-8e47-6fd80127629b_SetDate">
    <vt:lpwstr>2019-04-11T08:00:59.0824012Z</vt:lpwstr>
  </property>
  <property fmtid="{D5CDD505-2E9C-101B-9397-08002B2CF9AE}" pid="6" name="MSIP_Label_160cf5d0-3195-495b-8e47-6fd80127629b_Name">
    <vt:lpwstr>Confidential</vt:lpwstr>
  </property>
  <property fmtid="{D5CDD505-2E9C-101B-9397-08002B2CF9AE}" pid="7" name="MSIP_Label_160cf5d0-3195-495b-8e47-6fd80127629b_Application">
    <vt:lpwstr>Microsoft Azure Information Protection</vt:lpwstr>
  </property>
  <property fmtid="{D5CDD505-2E9C-101B-9397-08002B2CF9AE}" pid="8" name="MSIP_Label_160cf5d0-3195-495b-8e47-6fd80127629b_Extended_MSFT_Method">
    <vt:lpwstr>Automatic</vt:lpwstr>
  </property>
  <property fmtid="{D5CDD505-2E9C-101B-9397-08002B2CF9AE}" pid="9" name="Sensitivity">
    <vt:lpwstr>Confidential</vt:lpwstr>
  </property>
</Properties>
</file>